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28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E38F7-B840-4612-89FA-DA548C445107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B06D8-0B5C-4517-87EB-674336DC036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19693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899636-227A-43CE-8432-6FE52E7B9922}" type="datetimeFigureOut">
              <a:rPr lang="en-ZA" smtClean="0"/>
              <a:t>2013/04/19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C8ACA6-6DAC-494C-9CA1-4DA4C78ED533}" type="slidenum">
              <a:rPr lang="en-ZA" smtClean="0"/>
              <a:t>‹#›</a:t>
            </a:fld>
            <a:endParaRPr lang="en-Z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44015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IDP Presentation to Ubuntu Municipal Council 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44824"/>
            <a:ext cx="6400800" cy="4680520"/>
          </a:xfrm>
        </p:spPr>
        <p:txBody>
          <a:bodyPr/>
          <a:lstStyle/>
          <a:p>
            <a:endParaRPr lang="en-ZA" dirty="0"/>
          </a:p>
        </p:txBody>
      </p:sp>
      <p:pic>
        <p:nvPicPr>
          <p:cNvPr id="4" name="Picture 3" descr="C:\Users\the grove\AppData\Local\Microsoft\Windows\Temporary Internet Files\Content.Word\ULM Logo TM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636912"/>
            <a:ext cx="2160240" cy="3481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6464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77500" lnSpcReduction="20000"/>
          </a:bodyPr>
          <a:lstStyle/>
          <a:p>
            <a:r>
              <a:rPr lang="en-ZA" b="1" dirty="0"/>
              <a:t>Local Economic Development </a:t>
            </a:r>
            <a:endParaRPr lang="en-ZA" dirty="0"/>
          </a:p>
          <a:p>
            <a:pPr lvl="0"/>
            <a:r>
              <a:rPr lang="en-ZA" dirty="0"/>
              <a:t>The improvement of the income levels of all inhabitants. The creation of job opportunities in order to decrease the level of unemployment.</a:t>
            </a:r>
          </a:p>
          <a:p>
            <a:pPr lvl="0"/>
            <a:r>
              <a:rPr lang="en-ZA" dirty="0"/>
              <a:t>Develop Public Private Partnership with other organisation to combat crime. </a:t>
            </a:r>
          </a:p>
          <a:p>
            <a:pPr lvl="0"/>
            <a:r>
              <a:rPr lang="en-ZA" dirty="0"/>
              <a:t>The initiation of poverty relief programs, capacity building programs and empowerment programs.</a:t>
            </a:r>
          </a:p>
          <a:p>
            <a:pPr lvl="0"/>
            <a:r>
              <a:rPr lang="en-ZA" dirty="0"/>
              <a:t>The establishment of health programs and the provision of health services (e.g. hospitals, clinics, mortuaries, etc.) for the benefit of all inhabitants.</a:t>
            </a:r>
          </a:p>
          <a:p>
            <a:pPr lvl="0"/>
            <a:r>
              <a:rPr lang="en-ZA" dirty="0"/>
              <a:t>The establishment of educational programs focusing on water, conservation, payment for services, HIV / AIDS, tourism, awareness and municipal issues.</a:t>
            </a:r>
          </a:p>
          <a:p>
            <a:pPr lvl="0"/>
            <a:r>
              <a:rPr lang="en-ZA" dirty="0"/>
              <a:t>Sport and recreational facilities (e.g. parks) within all towns.</a:t>
            </a:r>
          </a:p>
          <a:p>
            <a:pPr lvl="0"/>
            <a:r>
              <a:rPr lang="en-ZA" dirty="0"/>
              <a:t>The provision of emergency services (ambulance and fire fighting services) in all towns.</a:t>
            </a:r>
          </a:p>
          <a:p>
            <a:pPr lvl="0"/>
            <a:r>
              <a:rPr lang="en-ZA" dirty="0"/>
              <a:t>Strengthen the relationship between the Municipality, Hospice and other CBO’s and NGO’s.</a:t>
            </a:r>
          </a:p>
          <a:p>
            <a:pPr lvl="0"/>
            <a:r>
              <a:rPr lang="en-ZA" dirty="0"/>
              <a:t>Developing of Public Private Partnerships</a:t>
            </a:r>
          </a:p>
          <a:p>
            <a:pPr lvl="0"/>
            <a:r>
              <a:rPr lang="en-ZA" dirty="0"/>
              <a:t>Starting of campaigns against the misuse of drugs and alcohol  and abuse of women and children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9417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ZA" dirty="0" smtClean="0"/>
              <a:t>The proper provision of safety and security services in all towns to ensure a safe environment.</a:t>
            </a:r>
          </a:p>
          <a:p>
            <a:pPr lvl="0"/>
            <a:r>
              <a:rPr lang="en-ZA" dirty="0" smtClean="0"/>
              <a:t>Combat family violence and crime. </a:t>
            </a:r>
          </a:p>
          <a:p>
            <a:pPr lvl="0"/>
            <a:r>
              <a:rPr lang="en-ZA" dirty="0" smtClean="0"/>
              <a:t>Agriculture development</a:t>
            </a:r>
          </a:p>
          <a:p>
            <a:pPr lvl="0"/>
            <a:r>
              <a:rPr lang="en-ZA" dirty="0" smtClean="0"/>
              <a:t>Rezoning of residential erfs to business erfs.</a:t>
            </a:r>
          </a:p>
          <a:p>
            <a:pPr lvl="0"/>
            <a:r>
              <a:rPr lang="en-ZA" dirty="0" smtClean="0"/>
              <a:t>Youth development </a:t>
            </a:r>
          </a:p>
          <a:p>
            <a:pPr lvl="0"/>
            <a:r>
              <a:rPr lang="en-ZA" dirty="0" smtClean="0"/>
              <a:t>To develop a Business Chamber in all towns</a:t>
            </a:r>
          </a:p>
          <a:p>
            <a:pPr lvl="0"/>
            <a:r>
              <a:rPr lang="en-ZA" dirty="0" smtClean="0"/>
              <a:t>To control inflows of foreign business </a:t>
            </a:r>
          </a:p>
          <a:p>
            <a:pPr lvl="0"/>
            <a:r>
              <a:rPr lang="en-ZA" dirty="0" smtClean="0"/>
              <a:t>To upgrade the abattoir in Loxton </a:t>
            </a:r>
          </a:p>
          <a:p>
            <a:pPr lvl="0"/>
            <a:r>
              <a:rPr lang="en-ZA" dirty="0" smtClean="0"/>
              <a:t>To develop a recycling plant for tyres </a:t>
            </a:r>
          </a:p>
          <a:p>
            <a:pPr lvl="0"/>
            <a:r>
              <a:rPr lang="en-ZA" dirty="0" smtClean="0"/>
              <a:t>Sustainable economic development</a:t>
            </a:r>
          </a:p>
          <a:p>
            <a:pPr lvl="0"/>
            <a:r>
              <a:rPr lang="en-ZA" dirty="0" smtClean="0"/>
              <a:t>Repair of infrastructure on commonage.</a:t>
            </a:r>
          </a:p>
          <a:p>
            <a:pPr lvl="0"/>
            <a:r>
              <a:rPr lang="en-ZA" dirty="0" smtClean="0"/>
              <a:t>Garlic and vegetable processing at Loxton.</a:t>
            </a:r>
          </a:p>
          <a:p>
            <a:pPr lvl="0"/>
            <a:r>
              <a:rPr lang="en-ZA" dirty="0" smtClean="0"/>
              <a:t>Feasibility study regarding a wool factory.</a:t>
            </a:r>
          </a:p>
          <a:p>
            <a:pPr lvl="0"/>
            <a:r>
              <a:rPr lang="en-ZA" dirty="0" smtClean="0"/>
              <a:t>Mining development.</a:t>
            </a:r>
          </a:p>
          <a:p>
            <a:pPr lvl="0"/>
            <a:r>
              <a:rPr lang="en-ZA" dirty="0" smtClean="0"/>
              <a:t>Determine the mining potential in the Ubuntu region.</a:t>
            </a:r>
          </a:p>
          <a:p>
            <a:pPr lvl="0"/>
            <a:r>
              <a:rPr lang="en-ZA" dirty="0" smtClean="0"/>
              <a:t>Compilation of an environmental management program.</a:t>
            </a:r>
          </a:p>
          <a:p>
            <a:pPr lvl="0"/>
            <a:r>
              <a:rPr lang="en-ZA" dirty="0" smtClean="0"/>
              <a:t>Explore uranium in the area. </a:t>
            </a:r>
          </a:p>
          <a:p>
            <a:pPr lvl="0"/>
            <a:r>
              <a:rPr lang="en-ZA" dirty="0" smtClean="0"/>
              <a:t>Promotion of Tourism and Business.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71160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>
            <a:normAutofit/>
          </a:bodyPr>
          <a:lstStyle/>
          <a:p>
            <a:r>
              <a:rPr lang="en-ZA" sz="2000" b="1" dirty="0"/>
              <a:t>Municipal Transformation and Organisational Development</a:t>
            </a:r>
            <a:endParaRPr lang="en-ZA" sz="2000" dirty="0"/>
          </a:p>
          <a:p>
            <a:pPr lvl="0"/>
            <a:r>
              <a:rPr lang="en-ZA" sz="2000" dirty="0"/>
              <a:t> Strategic planning session for councillors and senior personnel.</a:t>
            </a:r>
          </a:p>
          <a:p>
            <a:pPr lvl="0"/>
            <a:r>
              <a:rPr lang="en-ZA" sz="2000" dirty="0"/>
              <a:t>Reviewing of the Organ gram.</a:t>
            </a:r>
          </a:p>
          <a:p>
            <a:pPr lvl="0"/>
            <a:r>
              <a:rPr lang="en-ZA" sz="2000" dirty="0"/>
              <a:t>To train youth  in emergency service </a:t>
            </a:r>
          </a:p>
          <a:p>
            <a:pPr lvl="0"/>
            <a:r>
              <a:rPr lang="en-ZA" sz="2000" dirty="0"/>
              <a:t>Monitoring and evaluating of performance management system.</a:t>
            </a:r>
          </a:p>
          <a:p>
            <a:pPr lvl="0"/>
            <a:r>
              <a:rPr lang="en-ZA" sz="2000" dirty="0"/>
              <a:t>Workshop the different party of roles and function.</a:t>
            </a:r>
          </a:p>
          <a:p>
            <a:pPr lvl="0"/>
            <a:r>
              <a:rPr lang="en-ZA" sz="2000" dirty="0"/>
              <a:t>Drafting and implementing of a program for the training / capacity building of personnel and councillors.</a:t>
            </a:r>
          </a:p>
          <a:p>
            <a:pPr lvl="0"/>
            <a:r>
              <a:rPr lang="en-ZA" sz="2000" dirty="0"/>
              <a:t>Establishment of an effective administrative system.</a:t>
            </a:r>
          </a:p>
          <a:p>
            <a:pPr lvl="0"/>
            <a:r>
              <a:rPr lang="en-ZA" sz="2000" dirty="0"/>
              <a:t>Finalization of service delivery contracts.</a:t>
            </a:r>
          </a:p>
          <a:p>
            <a:pPr lvl="0"/>
            <a:r>
              <a:rPr lang="en-ZA" sz="2000" dirty="0"/>
              <a:t>Compile all relevant policy documents.</a:t>
            </a:r>
          </a:p>
          <a:p>
            <a:pPr lvl="0"/>
            <a:r>
              <a:rPr lang="en-ZA" sz="2000" dirty="0"/>
              <a:t>Appointment of vacant section 57 positions </a:t>
            </a:r>
          </a:p>
          <a:p>
            <a:pPr lvl="0"/>
            <a:r>
              <a:rPr lang="en-ZA" sz="2000" dirty="0"/>
              <a:t>Fill of vacant positions on the Organogram.</a:t>
            </a:r>
          </a:p>
          <a:p>
            <a:pPr lvl="0"/>
            <a:r>
              <a:rPr lang="en-ZA" sz="2000" dirty="0"/>
              <a:t>Finalize the transfer of Merriman to Ubuntu Municipality </a:t>
            </a:r>
          </a:p>
          <a:p>
            <a:pPr lvl="0"/>
            <a:r>
              <a:rPr lang="en-ZA" sz="2000" dirty="0"/>
              <a:t>The effective functioning of Ward committees.</a:t>
            </a:r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2605207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ZA" sz="2000" b="1" dirty="0"/>
              <a:t> </a:t>
            </a:r>
            <a:r>
              <a:rPr lang="en-ZA" sz="2000" b="1" dirty="0" smtClean="0"/>
              <a:t>     Municipal </a:t>
            </a:r>
            <a:r>
              <a:rPr lang="en-ZA" sz="2000" b="1" dirty="0"/>
              <a:t>Financial Viability and Management </a:t>
            </a:r>
            <a:endParaRPr lang="en-ZA" sz="2000" dirty="0"/>
          </a:p>
          <a:p>
            <a:pPr lvl="0"/>
            <a:r>
              <a:rPr lang="en-ZA" sz="2000" dirty="0"/>
              <a:t>Upgrading of the current financial system.</a:t>
            </a:r>
          </a:p>
          <a:p>
            <a:pPr lvl="0"/>
            <a:r>
              <a:rPr lang="en-ZA" sz="2000" dirty="0"/>
              <a:t>Reviewing of credit control system and a credit policy.</a:t>
            </a:r>
          </a:p>
          <a:p>
            <a:pPr lvl="0"/>
            <a:r>
              <a:rPr lang="en-ZA" sz="2000" dirty="0"/>
              <a:t>Completion of budgets.</a:t>
            </a:r>
          </a:p>
          <a:p>
            <a:pPr lvl="0"/>
            <a:r>
              <a:rPr lang="en-ZA" sz="2000" dirty="0"/>
              <a:t>Finalization of a program for financial training / capacity building of personnel and councillors.</a:t>
            </a:r>
          </a:p>
          <a:p>
            <a:pPr lvl="0"/>
            <a:r>
              <a:rPr lang="en-ZA" sz="2000" dirty="0"/>
              <a:t>Ensure a qualified audit report.</a:t>
            </a:r>
          </a:p>
          <a:p>
            <a:pPr marL="0" indent="0">
              <a:buNone/>
            </a:pPr>
            <a:r>
              <a:rPr lang="en-GB" sz="2000" dirty="0"/>
              <a:t> </a:t>
            </a:r>
            <a:endParaRPr lang="en-ZA" sz="2000" dirty="0"/>
          </a:p>
          <a:p>
            <a:pPr marL="0" indent="0">
              <a:buNone/>
            </a:pPr>
            <a:r>
              <a:rPr lang="en-ZA" sz="2000" b="1" dirty="0"/>
              <a:t> </a:t>
            </a:r>
            <a:r>
              <a:rPr lang="en-ZA" sz="2000" b="1" dirty="0" smtClean="0"/>
              <a:t>     Good </a:t>
            </a:r>
            <a:r>
              <a:rPr lang="en-ZA" sz="2000" b="1" dirty="0"/>
              <a:t>Governance and Public Participation</a:t>
            </a:r>
            <a:endParaRPr lang="en-ZA" sz="2000" dirty="0"/>
          </a:p>
          <a:p>
            <a:pPr lvl="0"/>
            <a:r>
              <a:rPr lang="en-ZA" sz="2000" dirty="0"/>
              <a:t>Revive and train ward committees</a:t>
            </a:r>
          </a:p>
          <a:p>
            <a:pPr lvl="0"/>
            <a:r>
              <a:rPr lang="en-ZA" sz="2000" dirty="0"/>
              <a:t>Regular council meets the people meetings to improve public participation in municipal affairs.</a:t>
            </a:r>
          </a:p>
          <a:p>
            <a:pPr lvl="0"/>
            <a:r>
              <a:rPr lang="en-ZA" sz="2000" dirty="0"/>
              <a:t>Training of communication forum</a:t>
            </a:r>
          </a:p>
          <a:p>
            <a:pPr lvl="0"/>
            <a:r>
              <a:rPr lang="en-ZA" sz="2000" dirty="0"/>
              <a:t>Training of councillors.</a:t>
            </a:r>
          </a:p>
          <a:p>
            <a:pPr lvl="0"/>
            <a:r>
              <a:rPr lang="en-ZA" sz="2000" dirty="0"/>
              <a:t>Intensify anti-corruption campaigns</a:t>
            </a:r>
          </a:p>
          <a:p>
            <a:pPr lvl="0"/>
            <a:r>
              <a:rPr lang="en-ZA" sz="2000" dirty="0"/>
              <a:t>Develop a newspaper</a:t>
            </a:r>
          </a:p>
          <a:p>
            <a:pPr lvl="0"/>
            <a:r>
              <a:rPr lang="en-ZA" sz="2000" dirty="0"/>
              <a:t>Uphold the principle of Batho Pele</a:t>
            </a:r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847928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Prioritization of Objectives</a:t>
            </a:r>
            <a:br>
              <a:rPr lang="en-GB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 smtClean="0"/>
              <a:t>  </a:t>
            </a:r>
            <a:r>
              <a:rPr lang="en-US" sz="2000" b="1" dirty="0" smtClean="0"/>
              <a:t>The objectives will be prioritized as follows :</a:t>
            </a:r>
          </a:p>
          <a:p>
            <a:pPr marL="0" lvl="0" indent="0">
              <a:buNone/>
            </a:pPr>
            <a:endParaRPr lang="en-ZA" sz="2000" b="1" dirty="0" smtClean="0"/>
          </a:p>
          <a:p>
            <a:pPr lvl="0"/>
            <a:r>
              <a:rPr lang="en-ZA" sz="2000" dirty="0" smtClean="0"/>
              <a:t>Local </a:t>
            </a:r>
            <a:r>
              <a:rPr lang="en-ZA" sz="2000" dirty="0"/>
              <a:t>Government and Institutional</a:t>
            </a:r>
          </a:p>
          <a:p>
            <a:pPr lvl="0"/>
            <a:r>
              <a:rPr lang="en-ZA" sz="2000" dirty="0" smtClean="0"/>
              <a:t>Community </a:t>
            </a:r>
            <a:r>
              <a:rPr lang="en-ZA" sz="2000" dirty="0"/>
              <a:t>Development</a:t>
            </a:r>
          </a:p>
          <a:p>
            <a:pPr lvl="0"/>
            <a:r>
              <a:rPr lang="en-ZA" sz="2000" dirty="0" smtClean="0"/>
              <a:t>Infrastructure </a:t>
            </a:r>
            <a:r>
              <a:rPr lang="en-ZA" sz="2000" dirty="0"/>
              <a:t>and housing</a:t>
            </a:r>
          </a:p>
          <a:p>
            <a:pPr lvl="0"/>
            <a:r>
              <a:rPr lang="en-ZA" sz="2000" dirty="0"/>
              <a:t>Spatial Development and land reform</a:t>
            </a:r>
          </a:p>
          <a:p>
            <a:pPr lvl="0"/>
            <a:r>
              <a:rPr lang="en-ZA" sz="2000" dirty="0"/>
              <a:t>Environment</a:t>
            </a:r>
          </a:p>
          <a:p>
            <a:pPr lvl="0"/>
            <a:r>
              <a:rPr lang="en-ZA" sz="2000" dirty="0"/>
              <a:t>Economic Sector</a:t>
            </a:r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2880675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Development Strategies </a:t>
            </a: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ZA" b="1" dirty="0" smtClean="0"/>
              <a:t>Spatial </a:t>
            </a:r>
            <a:r>
              <a:rPr lang="en-ZA" b="1" dirty="0"/>
              <a:t>and Land Reform Strategies:</a:t>
            </a:r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marL="0" indent="0">
              <a:buNone/>
            </a:pPr>
            <a:r>
              <a:rPr lang="en-ZA" dirty="0"/>
              <a:t>To complete the zoning scheme and town planning the following option will be pursued</a:t>
            </a:r>
            <a:r>
              <a:rPr lang="en-ZA" dirty="0" smtClean="0"/>
              <a:t>:</a:t>
            </a:r>
          </a:p>
          <a:p>
            <a:pPr marL="0" indent="0">
              <a:buNone/>
            </a:pPr>
            <a:endParaRPr lang="en-ZA" dirty="0"/>
          </a:p>
          <a:p>
            <a:pPr lvl="0"/>
            <a:r>
              <a:rPr lang="en-ZA" dirty="0"/>
              <a:t>A service provider will be appointed to complete the zoning scheme and the town plans.</a:t>
            </a:r>
          </a:p>
          <a:p>
            <a:pPr lvl="0"/>
            <a:r>
              <a:rPr lang="en-ZA" dirty="0"/>
              <a:t>To integrate the racially divided communities the following option will be pursued:</a:t>
            </a:r>
          </a:p>
          <a:p>
            <a:pPr lvl="0"/>
            <a:r>
              <a:rPr lang="en-ZA" dirty="0"/>
              <a:t>Town planning will occur in such a fashion that the open spaces between divided suburbs are filled with residential plots if it is practically possible</a:t>
            </a:r>
          </a:p>
          <a:p>
            <a:pPr lvl="0"/>
            <a:r>
              <a:rPr lang="en-ZA" dirty="0"/>
              <a:t>To achieve the provision of land the following option/s will be considered:</a:t>
            </a:r>
          </a:p>
          <a:p>
            <a:pPr lvl="0"/>
            <a:r>
              <a:rPr lang="en-ZA" dirty="0"/>
              <a:t>The Municipality will submit applications for the purchase of commonage to the Department of Land Affairs that will then be rented to inhabitants.</a:t>
            </a:r>
          </a:p>
          <a:p>
            <a:r>
              <a:rPr lang="en-GB" dirty="0"/>
              <a:t>Implementation of Land use Management Systems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86077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Autofit/>
          </a:bodyPr>
          <a:lstStyle/>
          <a:p>
            <a:pPr lvl="0"/>
            <a:r>
              <a:rPr lang="en-ZA" sz="2000" dirty="0"/>
              <a:t>Socio-economic Strategies</a:t>
            </a:r>
          </a:p>
          <a:p>
            <a:pPr marL="0" indent="0">
              <a:buNone/>
            </a:pPr>
            <a:r>
              <a:rPr lang="en-GB" sz="2000" dirty="0"/>
              <a:t> </a:t>
            </a:r>
            <a:endParaRPr lang="en-ZA" sz="2000" dirty="0"/>
          </a:p>
          <a:p>
            <a:pPr marL="0" indent="0">
              <a:buNone/>
            </a:pPr>
            <a:r>
              <a:rPr lang="en-GB" sz="2000" b="1" dirty="0"/>
              <a:t> </a:t>
            </a:r>
            <a:r>
              <a:rPr lang="en-GB" sz="2000" b="1" dirty="0" smtClean="0"/>
              <a:t>      To </a:t>
            </a:r>
            <a:r>
              <a:rPr lang="en-GB" sz="2000" b="1" dirty="0"/>
              <a:t>increase the income level of inhabitants the following option/s </a:t>
            </a:r>
            <a:r>
              <a:rPr lang="en-GB" sz="2000" b="1" dirty="0" smtClean="0"/>
              <a:t>will</a:t>
            </a:r>
          </a:p>
          <a:p>
            <a:pPr marL="0" indent="0">
              <a:buNone/>
            </a:pPr>
            <a:r>
              <a:rPr lang="en-GB" sz="2000" b="1" dirty="0" smtClean="0"/>
              <a:t>       </a:t>
            </a:r>
            <a:r>
              <a:rPr lang="en-GB" sz="2000" b="1" dirty="0"/>
              <a:t>be  pursued:</a:t>
            </a:r>
            <a:endParaRPr lang="en-ZA" sz="2000" dirty="0"/>
          </a:p>
          <a:p>
            <a:pPr marL="0" indent="0">
              <a:buNone/>
            </a:pPr>
            <a:endParaRPr lang="en-ZA" sz="2000" dirty="0"/>
          </a:p>
          <a:p>
            <a:pPr lvl="0"/>
            <a:r>
              <a:rPr lang="en-ZA" sz="2000" dirty="0"/>
              <a:t>Activate local economic development.</a:t>
            </a:r>
          </a:p>
          <a:p>
            <a:pPr lvl="0"/>
            <a:r>
              <a:rPr lang="en-ZA" sz="2000" dirty="0"/>
              <a:t>Monitor the implementation minimum wages as per Department of and Department of Public </a:t>
            </a:r>
            <a:r>
              <a:rPr lang="en-ZA" sz="2000" dirty="0" smtClean="0"/>
              <a:t>Works.</a:t>
            </a:r>
          </a:p>
          <a:p>
            <a:pPr marL="0" lvl="0" indent="0">
              <a:buNone/>
            </a:pPr>
            <a:r>
              <a:rPr lang="en-ZA" sz="2000" b="1" dirty="0" smtClean="0"/>
              <a:t>      </a:t>
            </a:r>
          </a:p>
          <a:p>
            <a:pPr marL="0" lvl="0" indent="0">
              <a:buNone/>
            </a:pPr>
            <a:r>
              <a:rPr lang="en-ZA" sz="2000" b="1" dirty="0"/>
              <a:t> </a:t>
            </a:r>
            <a:r>
              <a:rPr lang="en-ZA" sz="2000" b="1" dirty="0" smtClean="0"/>
              <a:t>     </a:t>
            </a:r>
            <a:r>
              <a:rPr lang="en-GB" sz="2000" b="1" dirty="0" smtClean="0"/>
              <a:t>For </a:t>
            </a:r>
            <a:r>
              <a:rPr lang="en-GB" sz="2000" b="1" dirty="0"/>
              <a:t>job creation the following option/s will be pursued:</a:t>
            </a:r>
            <a:endParaRPr lang="en-ZA" sz="2000" dirty="0"/>
          </a:p>
          <a:p>
            <a:pPr marL="0" indent="0">
              <a:buNone/>
            </a:pPr>
            <a:r>
              <a:rPr lang="en-GB" sz="2000" b="1" dirty="0"/>
              <a:t> </a:t>
            </a:r>
            <a:endParaRPr lang="en-ZA" sz="2000" dirty="0"/>
          </a:p>
          <a:p>
            <a:pPr lvl="0"/>
            <a:r>
              <a:rPr lang="en-ZA" sz="2000" dirty="0"/>
              <a:t>Local Economic Development.</a:t>
            </a:r>
          </a:p>
          <a:p>
            <a:pPr lvl="0"/>
            <a:r>
              <a:rPr lang="en-ZA" sz="2000" dirty="0"/>
              <a:t>Infra-structural projects using the unemployed in the Ubuntu region.</a:t>
            </a:r>
          </a:p>
          <a:p>
            <a:pPr lvl="0"/>
            <a:r>
              <a:rPr lang="en-ZA" sz="2000" dirty="0"/>
              <a:t>Use of labour intensive methods for project implementation.</a:t>
            </a:r>
          </a:p>
          <a:p>
            <a:pPr lvl="0"/>
            <a:r>
              <a:rPr lang="en-ZA" sz="2000" dirty="0" smtClean="0"/>
              <a:t>Applications </a:t>
            </a:r>
            <a:r>
              <a:rPr lang="en-ZA" sz="2000" dirty="0"/>
              <a:t>will be submitted to possible donors: Department of Sport, Arts &amp; Culture, the Lotto, private sponsors, NGOs, etc. for the provision of the desired facility.</a:t>
            </a:r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277491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     </a:t>
            </a:r>
            <a:r>
              <a:rPr lang="en-GB" sz="2900" b="1" dirty="0" smtClean="0"/>
              <a:t>To eradicate poverty the following option/s will be pursued:</a:t>
            </a:r>
            <a:endParaRPr lang="en-ZA" sz="2900" dirty="0" smtClean="0"/>
          </a:p>
          <a:p>
            <a:pPr lvl="0"/>
            <a:r>
              <a:rPr lang="en-ZA" sz="2900" dirty="0" smtClean="0"/>
              <a:t>Preference will be given to local people during implementation of projects</a:t>
            </a:r>
          </a:p>
          <a:p>
            <a:pPr lvl="0"/>
            <a:r>
              <a:rPr lang="en-ZA" sz="2900" dirty="0" smtClean="0"/>
              <a:t>Subsidization of services.</a:t>
            </a:r>
          </a:p>
          <a:p>
            <a:pPr lvl="0"/>
            <a:r>
              <a:rPr lang="en-ZA" sz="2900" dirty="0" smtClean="0"/>
              <a:t>Local Economic Development.</a:t>
            </a:r>
          </a:p>
          <a:p>
            <a:pPr lvl="0"/>
            <a:r>
              <a:rPr lang="en-ZA" sz="2900" dirty="0" smtClean="0"/>
              <a:t>Free basic services</a:t>
            </a:r>
          </a:p>
          <a:p>
            <a:pPr marL="0" lvl="0" indent="0">
              <a:buNone/>
            </a:pPr>
            <a:endParaRPr lang="en-ZA" sz="2900" dirty="0" smtClean="0"/>
          </a:p>
          <a:p>
            <a:pPr marL="0" indent="0">
              <a:buNone/>
            </a:pPr>
            <a:r>
              <a:rPr lang="en-GB" sz="2900" b="1" dirty="0" smtClean="0"/>
              <a:t>      Health Services and Health Programs have the following option/s:</a:t>
            </a:r>
            <a:endParaRPr lang="en-ZA" sz="2900" dirty="0" smtClean="0"/>
          </a:p>
          <a:p>
            <a:pPr marL="0" indent="0">
              <a:buNone/>
            </a:pPr>
            <a:endParaRPr lang="en-ZA" sz="2900" dirty="0" smtClean="0"/>
          </a:p>
          <a:p>
            <a:pPr lvl="0"/>
            <a:r>
              <a:rPr lang="en-ZA" sz="2900" dirty="0" smtClean="0"/>
              <a:t>An application to the relevant department/s to provide the required services.</a:t>
            </a:r>
          </a:p>
          <a:p>
            <a:pPr lvl="0"/>
            <a:r>
              <a:rPr lang="en-ZA" sz="2900" dirty="0" smtClean="0"/>
              <a:t>Educational programs focusing on water, tourism, HIV / AIDS, etc. will pursue the following option/s:</a:t>
            </a:r>
          </a:p>
          <a:p>
            <a:pPr lvl="0"/>
            <a:r>
              <a:rPr lang="en-ZA" sz="2900" dirty="0" smtClean="0"/>
              <a:t>Water and Sanitation awareness programs (Department of Water Affairs ).</a:t>
            </a:r>
          </a:p>
          <a:p>
            <a:pPr lvl="0"/>
            <a:r>
              <a:rPr lang="en-ZA" sz="2900" dirty="0" smtClean="0"/>
              <a:t>HIV / AIDS programs.</a:t>
            </a:r>
          </a:p>
          <a:p>
            <a:pPr lvl="0"/>
            <a:r>
              <a:rPr lang="en-ZA" sz="2900" dirty="0" smtClean="0"/>
              <a:t>Awareness programs regarding Municipal services.</a:t>
            </a:r>
          </a:p>
          <a:p>
            <a:pPr lvl="0"/>
            <a:r>
              <a:rPr lang="en-ZA" sz="2900" dirty="0" smtClean="0"/>
              <a:t>Tourism Awareness programs.</a:t>
            </a:r>
            <a:r>
              <a:rPr lang="en-ZA" sz="2900" b="1" dirty="0" smtClean="0"/>
              <a:t> </a:t>
            </a:r>
            <a:endParaRPr lang="en-ZA" sz="2900" dirty="0" smtClean="0"/>
          </a:p>
          <a:p>
            <a:pPr lvl="0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92147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92500" lnSpcReduction="20000"/>
          </a:bodyPr>
          <a:lstStyle/>
          <a:p>
            <a:r>
              <a:rPr lang="en-GB" sz="2000" b="1" dirty="0" smtClean="0"/>
              <a:t>To establish sport and recreation facilities the following option/s will be </a:t>
            </a:r>
            <a:endParaRPr lang="en-ZA" sz="2000" dirty="0" smtClean="0"/>
          </a:p>
          <a:p>
            <a:pPr marL="0" indent="0">
              <a:buNone/>
            </a:pPr>
            <a:r>
              <a:rPr lang="en-GB" sz="2000" b="1" dirty="0" smtClean="0"/>
              <a:t>       pursued:</a:t>
            </a:r>
          </a:p>
          <a:p>
            <a:pPr marL="0" lvl="0" indent="0">
              <a:buNone/>
            </a:pPr>
            <a:r>
              <a:rPr lang="en-ZA" sz="2000" dirty="0" smtClean="0"/>
              <a:t>      Applications will be submitted to possible donors: Department of Sport,</a:t>
            </a:r>
          </a:p>
          <a:p>
            <a:pPr marL="0" lvl="0" indent="0">
              <a:buNone/>
            </a:pPr>
            <a:r>
              <a:rPr lang="en-ZA" sz="2000" dirty="0" smtClean="0"/>
              <a:t>      Arts &amp; Culture, the Lotto, private sponsors, NGOs, etc. for the provision of </a:t>
            </a:r>
          </a:p>
          <a:p>
            <a:pPr marL="0" lvl="0" indent="0">
              <a:buNone/>
            </a:pPr>
            <a:r>
              <a:rPr lang="en-ZA" sz="2000" dirty="0"/>
              <a:t> </a:t>
            </a:r>
            <a:r>
              <a:rPr lang="en-ZA" sz="2000" dirty="0" smtClean="0"/>
              <a:t>     the desired facility.</a:t>
            </a:r>
          </a:p>
          <a:p>
            <a:pPr marL="0" lvl="0" indent="0">
              <a:buNone/>
            </a:pPr>
            <a:endParaRPr lang="en-ZA" sz="2000" dirty="0" smtClean="0"/>
          </a:p>
          <a:p>
            <a:pPr marL="0" indent="0">
              <a:buNone/>
            </a:pPr>
            <a:r>
              <a:rPr lang="en-GB" sz="2000" b="1" dirty="0" smtClean="0"/>
              <a:t>      To </a:t>
            </a:r>
            <a:r>
              <a:rPr lang="en-GB" sz="2000" b="1" dirty="0"/>
              <a:t>provide emergency services the following option/s will be pursued</a:t>
            </a:r>
            <a:r>
              <a:rPr lang="en-GB" sz="2000" b="1" dirty="0" smtClean="0"/>
              <a:t>:</a:t>
            </a:r>
            <a:endParaRPr lang="en-ZA" sz="2000" dirty="0" smtClean="0"/>
          </a:p>
          <a:p>
            <a:endParaRPr lang="en-ZA" sz="2000" dirty="0"/>
          </a:p>
          <a:p>
            <a:pPr lvl="0"/>
            <a:r>
              <a:rPr lang="en-ZA" sz="2000" dirty="0"/>
              <a:t>Emergency services applications / agreements with relevant government departments for the provision of the said services.</a:t>
            </a:r>
          </a:p>
          <a:p>
            <a:r>
              <a:rPr lang="en-GB" sz="2000" b="1" dirty="0"/>
              <a:t>Safety and Security will pursue the following option/s:</a:t>
            </a:r>
            <a:endParaRPr lang="en-ZA" sz="2000" dirty="0"/>
          </a:p>
          <a:p>
            <a:r>
              <a:rPr lang="en-GB" sz="2000" b="1" dirty="0"/>
              <a:t> </a:t>
            </a:r>
            <a:endParaRPr lang="en-ZA" sz="2000" dirty="0"/>
          </a:p>
          <a:p>
            <a:pPr lvl="0"/>
            <a:r>
              <a:rPr lang="en-ZA" sz="2000" dirty="0"/>
              <a:t>Appointment of more police officers (especially for women and youth).</a:t>
            </a:r>
          </a:p>
          <a:p>
            <a:pPr lvl="0"/>
            <a:r>
              <a:rPr lang="en-ZA" sz="2000" dirty="0"/>
              <a:t>More vehicles to achieve more effective policing.</a:t>
            </a:r>
          </a:p>
          <a:p>
            <a:pPr lvl="0"/>
            <a:r>
              <a:rPr lang="en-ZA" sz="2000" dirty="0"/>
              <a:t>Institute community policing.</a:t>
            </a:r>
          </a:p>
          <a:p>
            <a:pPr lvl="0"/>
            <a:r>
              <a:rPr lang="en-ZA" sz="2000" dirty="0"/>
              <a:t>Establish effective community policing forums.</a:t>
            </a:r>
          </a:p>
          <a:p>
            <a:pPr lvl="0"/>
            <a:r>
              <a:rPr lang="en-ZA" sz="2000" dirty="0"/>
              <a:t>Ensure visible policing.</a:t>
            </a:r>
          </a:p>
          <a:p>
            <a:pPr lvl="0"/>
            <a:r>
              <a:rPr lang="en-ZA" sz="2000" dirty="0"/>
              <a:t>Appointment of security personnel</a:t>
            </a:r>
          </a:p>
          <a:p>
            <a:endParaRPr lang="en-ZA" sz="2000" dirty="0" smtClean="0"/>
          </a:p>
          <a:p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935316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ZA" b="1" dirty="0"/>
              <a:t>Infrastructural Strategies</a:t>
            </a:r>
            <a:endParaRPr lang="en-ZA" dirty="0"/>
          </a:p>
          <a:p>
            <a:pPr marL="0" indent="0">
              <a:buNone/>
            </a:pPr>
            <a:endParaRPr lang="en-ZA" dirty="0"/>
          </a:p>
          <a:p>
            <a:pPr lvl="0"/>
            <a:r>
              <a:rPr lang="en-ZA" dirty="0"/>
              <a:t>MIG funds will be used for infrastructure development projects </a:t>
            </a:r>
          </a:p>
          <a:p>
            <a:r>
              <a:rPr lang="en-ZA" dirty="0"/>
              <a:t>Consultation with the appropriate funders will result in the upgrading of all access routes.</a:t>
            </a:r>
          </a:p>
          <a:p>
            <a:r>
              <a:rPr lang="en-ZA" dirty="0"/>
              <a:t>Roads will be upgraded in phases depending on the funding available</a:t>
            </a:r>
          </a:p>
          <a:p>
            <a:pPr lvl="0"/>
            <a:r>
              <a:rPr lang="en-ZA" dirty="0"/>
              <a:t>A C I P (DWA) will be used for the upgrading, installation and replacement of water meters.</a:t>
            </a:r>
          </a:p>
          <a:p>
            <a:pPr lvl="0"/>
            <a:r>
              <a:rPr lang="en-ZA" dirty="0"/>
              <a:t>Funds received from the Department of Housing &amp; Local Government will be used for town planning, township establishment and housing development.</a:t>
            </a:r>
          </a:p>
          <a:p>
            <a:r>
              <a:rPr lang="en-ZA" dirty="0"/>
              <a:t>A consultant will be appointed to survey stands and to do town planning</a:t>
            </a:r>
          </a:p>
          <a:p>
            <a:pPr lvl="0"/>
            <a:r>
              <a:rPr lang="en-ZA" dirty="0"/>
              <a:t>Dustbins will be purchased and supplied to inhabitants.</a:t>
            </a:r>
          </a:p>
          <a:p>
            <a:pPr lvl="0"/>
            <a:r>
              <a:rPr lang="en-ZA" dirty="0"/>
              <a:t>Funding from Provincial Department of Minerals and Energy and other sources will be used completely for the overall electrical system.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1781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BACKGROUND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The new approach to local government has to be developmental and aims to overcome the poor planning of the past. </a:t>
            </a:r>
            <a:endParaRPr lang="en-GB" dirty="0" smtClean="0"/>
          </a:p>
          <a:p>
            <a:r>
              <a:rPr lang="en-GB" dirty="0" smtClean="0"/>
              <a:t>Therefore</a:t>
            </a:r>
            <a:r>
              <a:rPr lang="en-GB" dirty="0"/>
              <a:t>, the Constitution of the Republic of South Africa, 1996 (Act 108 of 1996) instructs Municipalities to undertake developmentally – orientated planning.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Chapter 5 of The Municipal Systems Act, (Act 32 of 2000), municipalities are given the mandate to develop and adopt an Integrated Development Plan (IDP).</a:t>
            </a:r>
            <a:endParaRPr lang="en-ZA" dirty="0"/>
          </a:p>
          <a:p>
            <a:r>
              <a:rPr lang="en-GB" dirty="0"/>
              <a:t> </a:t>
            </a:r>
            <a:r>
              <a:rPr lang="en-US" dirty="0" smtClean="0"/>
              <a:t>In terms of Chapter 5 of the Municipal Systems Act, the municipality has to develop a 5-year Integrated Development Plan. The 5 year lifespan of the IDP is linked directly to the term of office for local councilors. </a:t>
            </a:r>
          </a:p>
          <a:p>
            <a:r>
              <a:rPr lang="en-US" dirty="0" smtClean="0"/>
              <a:t>After every local government elections, the new council has to decide on the future of the IDP. </a:t>
            </a:r>
          </a:p>
          <a:p>
            <a:r>
              <a:rPr lang="en-US" dirty="0" smtClean="0"/>
              <a:t>The council can adopt the existing IDP or develop a new IDP that takes into consideration existing plans.</a:t>
            </a:r>
            <a:endParaRPr lang="en-ZA" dirty="0" smtClean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78894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ZA" b="1" dirty="0"/>
              <a:t>Economic Strategies:</a:t>
            </a:r>
            <a:endParaRPr lang="en-ZA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en-ZA" dirty="0"/>
          </a:p>
          <a:p>
            <a:r>
              <a:rPr lang="en-GB" dirty="0"/>
              <a:t>The economic strategies are dealt with under the headings Agriculture, Mining and Tourism.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lvl="0"/>
            <a:r>
              <a:rPr lang="en-ZA" b="1" dirty="0"/>
              <a:t>Agriculture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lvl="0"/>
            <a:r>
              <a:rPr lang="en-ZA" dirty="0"/>
              <a:t>Funding from the Department of Agriculture and Land Reform will be used to repair Infrastructure and to avail land to the emerging farmers.</a:t>
            </a:r>
          </a:p>
          <a:p>
            <a:pPr lvl="0"/>
            <a:r>
              <a:rPr lang="en-ZA" dirty="0"/>
              <a:t>LED funding from Department of Agriculture and Land Reform / Economic Affairs will be used to fund the garlic and vegetable project.</a:t>
            </a:r>
          </a:p>
          <a:p>
            <a:pPr lvl="0"/>
            <a:r>
              <a:rPr lang="en-ZA" dirty="0"/>
              <a:t>A feasibility study with regards to the wool factory will be completed prior to it being considered a project.</a:t>
            </a:r>
          </a:p>
          <a:p>
            <a:pPr lvl="0"/>
            <a:r>
              <a:rPr lang="en-ZA" dirty="0"/>
              <a:t>Funding from the Department of Agriculture and Land Reform will be used to train emerging farmers.</a:t>
            </a:r>
          </a:p>
          <a:p>
            <a:r>
              <a:rPr lang="en-ZA" dirty="0"/>
              <a:t>Encourage emerging farmers to form co-operatives</a:t>
            </a:r>
          </a:p>
          <a:p>
            <a:pPr lvl="0"/>
            <a:r>
              <a:rPr lang="en-ZA" dirty="0"/>
              <a:t>Encourage agro processing </a:t>
            </a:r>
          </a:p>
          <a:p>
            <a:pPr marL="0" indent="0">
              <a:buNone/>
            </a:pPr>
            <a:endParaRPr lang="en-ZA" dirty="0"/>
          </a:p>
          <a:p>
            <a:pPr lvl="0"/>
            <a:r>
              <a:rPr lang="en-ZA" b="1" dirty="0"/>
              <a:t>Mining</a:t>
            </a:r>
            <a:endParaRPr lang="en-ZA" dirty="0"/>
          </a:p>
          <a:p>
            <a:endParaRPr lang="en-ZA" dirty="0"/>
          </a:p>
          <a:p>
            <a:r>
              <a:rPr lang="en-ZA" b="1" dirty="0"/>
              <a:t>To determine the potential for mining the following option will be pursued:</a:t>
            </a:r>
            <a:endParaRPr lang="en-ZA" dirty="0"/>
          </a:p>
          <a:p>
            <a:pPr lvl="0"/>
            <a:r>
              <a:rPr lang="en-ZA" dirty="0"/>
              <a:t>Fast tracking the feasibility studies on uranium deposits.</a:t>
            </a:r>
          </a:p>
          <a:p>
            <a:r>
              <a:rPr lang="en-ZA" dirty="0"/>
              <a:t>A consultant will be appointed to develop an environmental management program.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08511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120680"/>
          </a:xfrm>
        </p:spPr>
        <p:txBody>
          <a:bodyPr>
            <a:noAutofit/>
          </a:bodyPr>
          <a:lstStyle/>
          <a:p>
            <a:pPr lvl="0"/>
            <a:r>
              <a:rPr lang="en-ZA" sz="2000" b="1" dirty="0" smtClean="0"/>
              <a:t>Tourism and Business</a:t>
            </a:r>
            <a:endParaRPr lang="en-ZA" sz="2000" dirty="0" smtClean="0"/>
          </a:p>
          <a:p>
            <a:pPr marL="0" indent="0">
              <a:buNone/>
            </a:pPr>
            <a:endParaRPr lang="en-ZA" sz="2000" dirty="0" smtClean="0"/>
          </a:p>
          <a:p>
            <a:pPr lvl="0"/>
            <a:r>
              <a:rPr lang="en-ZA" sz="2000" dirty="0" smtClean="0"/>
              <a:t>A study will be undertaken to determine the feasibility of steam safaris in Ubuntu.</a:t>
            </a:r>
          </a:p>
          <a:p>
            <a:pPr lvl="0"/>
            <a:r>
              <a:rPr lang="en-ZA" sz="2000" dirty="0" smtClean="0"/>
              <a:t>Own funds and funding from the National Department of Sport Arts and Culture will be used to upgrade the museum at Richmond.</a:t>
            </a:r>
          </a:p>
          <a:p>
            <a:pPr lvl="0"/>
            <a:r>
              <a:rPr lang="en-ZA" sz="2000" dirty="0" smtClean="0"/>
              <a:t>Establish a tourism forum.</a:t>
            </a:r>
          </a:p>
          <a:p>
            <a:pPr lvl="0"/>
            <a:r>
              <a:rPr lang="en-ZA" sz="2000" dirty="0" smtClean="0"/>
              <a:t>Develop websites and brochures to market the area. </a:t>
            </a:r>
          </a:p>
          <a:p>
            <a:pPr lvl="0"/>
            <a:r>
              <a:rPr lang="en-ZA" sz="2000" dirty="0" smtClean="0"/>
              <a:t>Compile a tourism marketing strategy for the area.</a:t>
            </a:r>
          </a:p>
          <a:p>
            <a:pPr lvl="0"/>
            <a:r>
              <a:rPr lang="en-ZA" sz="2000" dirty="0" smtClean="0"/>
              <a:t>Upgrading of Moonlight Hill.</a:t>
            </a:r>
          </a:p>
          <a:p>
            <a:pPr lvl="0"/>
            <a:r>
              <a:rPr lang="en-ZA" sz="2000" dirty="0" smtClean="0"/>
              <a:t>Training tour guides.</a:t>
            </a:r>
          </a:p>
          <a:p>
            <a:pPr lvl="0"/>
            <a:r>
              <a:rPr lang="en-ZA" sz="2000" dirty="0" smtClean="0"/>
              <a:t>Establish a tourism forum.</a:t>
            </a:r>
          </a:p>
          <a:p>
            <a:pPr lvl="0"/>
            <a:r>
              <a:rPr lang="en-ZA" sz="2000" dirty="0" smtClean="0"/>
              <a:t>Get funds from Department of Economic Affairs and Department of Agriculture to start with wool processing.</a:t>
            </a:r>
          </a:p>
        </p:txBody>
      </p:sp>
    </p:spTree>
    <p:extLst>
      <p:ext uri="{BB962C8B-B14F-4D97-AF65-F5344CB8AC3E}">
        <p14:creationId xmlns:p14="http://schemas.microsoft.com/office/powerpoint/2010/main" val="1987250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ZA" sz="2400" b="1" dirty="0" smtClean="0"/>
              <a:t>Institutional Strategies</a:t>
            </a:r>
            <a:endParaRPr lang="en-ZA" sz="2400" dirty="0" smtClean="0"/>
          </a:p>
          <a:p>
            <a:pPr marL="0" indent="0">
              <a:buNone/>
            </a:pPr>
            <a:endParaRPr lang="en-ZA" sz="2400" dirty="0" smtClean="0"/>
          </a:p>
          <a:p>
            <a:r>
              <a:rPr lang="en-GB" sz="2400" dirty="0" smtClean="0"/>
              <a:t>The following Institutional Strategies were identified and are dealt with under the headings Administration and Finance.</a:t>
            </a:r>
            <a:endParaRPr lang="en-ZA" sz="2400" dirty="0" smtClean="0"/>
          </a:p>
          <a:p>
            <a:pPr marL="0" indent="0">
              <a:buNone/>
            </a:pPr>
            <a:endParaRPr lang="en-ZA" sz="2400" dirty="0" smtClean="0"/>
          </a:p>
          <a:p>
            <a:pPr lvl="0"/>
            <a:r>
              <a:rPr lang="en-ZA" sz="2400" b="1" dirty="0" smtClean="0"/>
              <a:t>Administration</a:t>
            </a:r>
          </a:p>
          <a:p>
            <a:pPr marL="0" indent="0">
              <a:buNone/>
            </a:pPr>
            <a:r>
              <a:rPr lang="en-GB" sz="2400" b="1" dirty="0" smtClean="0"/>
              <a:t> </a:t>
            </a:r>
            <a:endParaRPr lang="en-ZA" sz="2400" b="1" dirty="0" smtClean="0"/>
          </a:p>
          <a:p>
            <a:pPr marL="0" lvl="0" indent="0">
              <a:buNone/>
            </a:pPr>
            <a:r>
              <a:rPr lang="en-GB" sz="2400" dirty="0" smtClean="0"/>
              <a:t>      The finalization of the integration of the region, reviewing of</a:t>
            </a:r>
          </a:p>
          <a:p>
            <a:pPr marL="0" lv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the organogram, implementing performance management system, </a:t>
            </a:r>
          </a:p>
          <a:p>
            <a:pPr marL="0" lv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role and function analysis, delegation, training / capacity building </a:t>
            </a:r>
          </a:p>
          <a:p>
            <a:pPr marL="0" lv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program, establishment of an effective administrative system and </a:t>
            </a:r>
          </a:p>
          <a:p>
            <a:pPr marL="0" lv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 the finalization of service delivery agreements will be pursued by:</a:t>
            </a:r>
          </a:p>
          <a:p>
            <a:pPr marL="0" lvl="0" indent="0">
              <a:buNone/>
            </a:pPr>
            <a:r>
              <a:rPr lang="en-GB" sz="2400" dirty="0"/>
              <a:t> </a:t>
            </a:r>
            <a:r>
              <a:rPr lang="en-GB" sz="2400" dirty="0" smtClean="0"/>
              <a:t>    </a:t>
            </a:r>
          </a:p>
          <a:p>
            <a:pPr marL="0" lvl="0" indent="0">
              <a:buNone/>
            </a:pPr>
            <a:r>
              <a:rPr lang="en-GB" sz="2400" dirty="0" smtClean="0"/>
              <a:t>     </a:t>
            </a:r>
            <a:r>
              <a:rPr lang="en-ZA" sz="2400" dirty="0" smtClean="0"/>
              <a:t>Allowing </a:t>
            </a:r>
            <a:r>
              <a:rPr lang="en-ZA" sz="2400" dirty="0"/>
              <a:t>the Municipal Manager and his management </a:t>
            </a:r>
            <a:endParaRPr lang="en-ZA" sz="2400" dirty="0" smtClean="0"/>
          </a:p>
          <a:p>
            <a:pPr marL="0" lvl="0" indent="0">
              <a:buNone/>
            </a:pPr>
            <a:r>
              <a:rPr lang="en-ZA" sz="2400" dirty="0"/>
              <a:t> </a:t>
            </a:r>
            <a:r>
              <a:rPr lang="en-ZA" sz="2400" dirty="0" smtClean="0"/>
              <a:t>    team </a:t>
            </a:r>
            <a:r>
              <a:rPr lang="en-ZA" sz="2400" dirty="0"/>
              <a:t>as well as the councillors to attend to these issues.</a:t>
            </a:r>
          </a:p>
          <a:p>
            <a:pPr lvl="0"/>
            <a:r>
              <a:rPr lang="en-ZA" sz="2400" dirty="0"/>
              <a:t>Appointing a consultant to attend to these issues in consultation with the afore-mentioned role-players.</a:t>
            </a:r>
          </a:p>
          <a:p>
            <a:pPr lvl="0"/>
            <a:r>
              <a:rPr lang="en-ZA" sz="2400" dirty="0"/>
              <a:t>To fill all critical posts in the municipality.</a:t>
            </a:r>
          </a:p>
          <a:p>
            <a:endParaRPr lang="en-ZA" sz="2400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844019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ZA" b="1" dirty="0" smtClean="0"/>
              <a:t>Finance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The </a:t>
            </a:r>
            <a:r>
              <a:rPr lang="en-GB" dirty="0"/>
              <a:t>management of the finance system of the council in an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    effective </a:t>
            </a:r>
            <a:r>
              <a:rPr lang="en-GB" dirty="0"/>
              <a:t>manner, the review of the credit control policy and the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implementation </a:t>
            </a:r>
            <a:r>
              <a:rPr lang="en-GB" dirty="0"/>
              <a:t>thereof effectively and efficiently. In the </a:t>
            </a:r>
            <a:r>
              <a:rPr lang="en-GB" dirty="0" smtClean="0"/>
              <a:t>application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of </a:t>
            </a:r>
            <a:r>
              <a:rPr lang="en-GB" dirty="0"/>
              <a:t>effective budget-control methods and the presentation of </a:t>
            </a:r>
            <a:endParaRPr lang="en-GB" dirty="0" smtClean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training </a:t>
            </a:r>
            <a:r>
              <a:rPr lang="en-GB" dirty="0"/>
              <a:t>to staff and a capacity building program, the </a:t>
            </a:r>
            <a:r>
              <a:rPr lang="en-GB" dirty="0" smtClean="0"/>
              <a:t>following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</a:t>
            </a:r>
            <a:r>
              <a:rPr lang="en-GB" dirty="0"/>
              <a:t>option /s will be pursued:</a:t>
            </a:r>
            <a:endParaRPr lang="en-ZA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ZA" dirty="0"/>
          </a:p>
          <a:p>
            <a:pPr lvl="0"/>
            <a:r>
              <a:rPr lang="en-ZA" dirty="0"/>
              <a:t>Allow the Municipal Manager and his management team as well as the Councillors to attend to these issues.</a:t>
            </a:r>
          </a:p>
          <a:p>
            <a:pPr lvl="0"/>
            <a:r>
              <a:rPr lang="en-ZA" dirty="0"/>
              <a:t>Appoint a consultant to attend to these issues in consultation with the afore-mentioned role-players.</a:t>
            </a:r>
          </a:p>
          <a:p>
            <a:pPr lvl="0"/>
            <a:r>
              <a:rPr lang="en-ZA" dirty="0"/>
              <a:t>To attend to all queries in the audit report.</a:t>
            </a:r>
          </a:p>
          <a:p>
            <a:pPr lvl="0"/>
            <a:r>
              <a:rPr lang="en-ZA" dirty="0"/>
              <a:t>To compile a financial viability strategy/plan.</a:t>
            </a:r>
          </a:p>
          <a:p>
            <a:pPr lvl="0"/>
            <a:r>
              <a:rPr lang="en-ZA" dirty="0"/>
              <a:t>Compile a Costs Recovery Plan</a:t>
            </a:r>
          </a:p>
          <a:p>
            <a:pPr lvl="0"/>
            <a:r>
              <a:rPr lang="en-ZA" dirty="0"/>
              <a:t>Compile a Internal Control document.</a:t>
            </a:r>
          </a:p>
          <a:p>
            <a:r>
              <a:rPr lang="en-GB" dirty="0"/>
              <a:t>Training in Supply Chain Management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036012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Projects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PROJECT LIS ATTACH ON EXCELL SHEET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436622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INTEGRATION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/>
          </a:bodyPr>
          <a:lstStyle/>
          <a:p>
            <a:r>
              <a:rPr lang="en-GB" sz="2200" dirty="0"/>
              <a:t>The Projects are integrated in order to:</a:t>
            </a:r>
            <a:endParaRPr lang="en-ZA" sz="2200" dirty="0"/>
          </a:p>
          <a:p>
            <a:pPr marL="0" indent="0">
              <a:buNone/>
            </a:pPr>
            <a:r>
              <a:rPr lang="en-GB" sz="2200" dirty="0"/>
              <a:t> </a:t>
            </a:r>
            <a:endParaRPr lang="en-ZA" sz="2200" dirty="0"/>
          </a:p>
          <a:p>
            <a:pPr lvl="0"/>
            <a:r>
              <a:rPr lang="en-ZA" sz="2200" dirty="0"/>
              <a:t>Benchmark the projects against the vision of the Ubuntu Municipality.</a:t>
            </a:r>
          </a:p>
          <a:p>
            <a:pPr lvl="0"/>
            <a:r>
              <a:rPr lang="en-ZA" sz="2200" dirty="0"/>
              <a:t>Determine the impact of the projects on the institutional capacity of the Ubuntu Municipality.</a:t>
            </a:r>
          </a:p>
          <a:p>
            <a:pPr lvl="0"/>
            <a:r>
              <a:rPr lang="en-ZA" sz="2200" dirty="0"/>
              <a:t>Optimize the application of scarce resources.</a:t>
            </a:r>
          </a:p>
          <a:p>
            <a:pPr lvl="0"/>
            <a:r>
              <a:rPr lang="en-ZA" sz="2200" dirty="0"/>
              <a:t>Attain the integrated implementation of projects.</a:t>
            </a:r>
          </a:p>
          <a:p>
            <a:pPr lvl="0"/>
            <a:r>
              <a:rPr lang="en-ZA" sz="2200" dirty="0"/>
              <a:t>Use the integrated projects as the basis of the capital Budget of the Ubuntu Municipality</a:t>
            </a:r>
            <a:r>
              <a:rPr lang="en-ZA" dirty="0"/>
              <a:t>.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823485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</a:t>
            </a:r>
          </a:p>
          <a:p>
            <a:r>
              <a:rPr lang="en-US" dirty="0" smtClean="0"/>
              <a:t>ENKOSI</a:t>
            </a:r>
          </a:p>
          <a:p>
            <a:r>
              <a:rPr lang="en-US" dirty="0" smtClean="0"/>
              <a:t>DANKIE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6683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 for the IDP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Effective use of scarce resources</a:t>
            </a:r>
            <a:endParaRPr lang="en-ZA" dirty="0"/>
          </a:p>
          <a:p>
            <a:pPr lvl="0"/>
            <a:r>
              <a:rPr lang="en-US" dirty="0"/>
              <a:t>Helps to speed up delivery</a:t>
            </a:r>
            <a:endParaRPr lang="en-ZA" dirty="0"/>
          </a:p>
          <a:p>
            <a:pPr lvl="0"/>
            <a:r>
              <a:rPr lang="en-US" dirty="0" smtClean="0"/>
              <a:t>Helps </a:t>
            </a:r>
            <a:r>
              <a:rPr lang="en-US" dirty="0"/>
              <a:t>to attract additional </a:t>
            </a:r>
            <a:r>
              <a:rPr lang="en-US" dirty="0" smtClean="0"/>
              <a:t>funds</a:t>
            </a:r>
          </a:p>
          <a:p>
            <a:r>
              <a:rPr lang="en-US" dirty="0"/>
              <a:t>Strengthens democracy</a:t>
            </a:r>
            <a:endParaRPr lang="en-ZA" dirty="0"/>
          </a:p>
          <a:p>
            <a:r>
              <a:rPr lang="en-US" dirty="0"/>
              <a:t>Helps to overcome the legacy of the past.</a:t>
            </a:r>
            <a:endParaRPr lang="en-ZA" dirty="0"/>
          </a:p>
          <a:p>
            <a:r>
              <a:rPr lang="en-US" dirty="0"/>
              <a:t>Promotes co-ordination between local, provincial and national government</a:t>
            </a:r>
            <a:endParaRPr lang="en-ZA" dirty="0"/>
          </a:p>
          <a:p>
            <a:pPr lvl="0"/>
            <a:endParaRPr lang="en-US" dirty="0" smtClean="0"/>
          </a:p>
          <a:p>
            <a:pPr lvl="0"/>
            <a:endParaRPr lang="en-ZA" dirty="0"/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8805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 fontScale="90000"/>
          </a:bodyPr>
          <a:lstStyle/>
          <a:p>
            <a:pPr lvl="0"/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b="1" dirty="0" smtClean="0"/>
              <a:t>OUTCOMES </a:t>
            </a:r>
            <a:r>
              <a:rPr lang="en-ZA" b="1" dirty="0"/>
              <a:t>OF THE IDP</a:t>
            </a:r>
            <a:r>
              <a:rPr lang="en-ZA" dirty="0"/>
              <a:t/>
            </a:r>
            <a:br>
              <a:rPr lang="en-ZA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/>
          <a:lstStyle/>
          <a:p>
            <a:pPr lvl="0"/>
            <a:r>
              <a:rPr lang="en-US" dirty="0"/>
              <a:t>Integrated Sustainable Human Settlement</a:t>
            </a:r>
            <a:endParaRPr lang="en-ZA" dirty="0"/>
          </a:p>
          <a:p>
            <a:pPr lvl="0"/>
            <a:r>
              <a:rPr lang="en-US" dirty="0"/>
              <a:t>Stimulating Growth of Robust Local Economy</a:t>
            </a:r>
            <a:endParaRPr lang="en-ZA" dirty="0"/>
          </a:p>
          <a:p>
            <a:pPr lvl="0"/>
            <a:r>
              <a:rPr lang="en-US" dirty="0"/>
              <a:t>Social Inclusion, social cohesion and Nation Building – Non-racism, Non-sexism,</a:t>
            </a:r>
            <a:endParaRPr lang="en-ZA" dirty="0"/>
          </a:p>
          <a:p>
            <a:r>
              <a:rPr lang="en-US" dirty="0"/>
              <a:t>Democratic and accountable practices, equity, </a:t>
            </a:r>
            <a:r>
              <a:rPr lang="en-US" dirty="0" err="1"/>
              <a:t>etc</a:t>
            </a:r>
            <a:endParaRPr lang="en-ZA" dirty="0"/>
          </a:p>
          <a:p>
            <a:r>
              <a:rPr lang="en-US" dirty="0"/>
              <a:t>Environment Sustainability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9090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b="1" dirty="0"/>
              <a:t>FORMAT OF THE IDP</a:t>
            </a:r>
            <a:r>
              <a:rPr lang="en-ZA" b="1" dirty="0"/>
              <a:t/>
            </a:r>
            <a:br>
              <a:rPr lang="en-ZA" b="1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Executive Summary</a:t>
            </a:r>
          </a:p>
          <a:p>
            <a:r>
              <a:rPr lang="en-GB" dirty="0" smtClean="0"/>
              <a:t>Situational Analysis</a:t>
            </a:r>
          </a:p>
          <a:p>
            <a:r>
              <a:rPr lang="en-GB" dirty="0" smtClean="0"/>
              <a:t>Vision</a:t>
            </a:r>
            <a:endParaRPr lang="en-ZA" dirty="0"/>
          </a:p>
          <a:p>
            <a:r>
              <a:rPr lang="en-GB" dirty="0" smtClean="0"/>
              <a:t>Mission</a:t>
            </a:r>
            <a:endParaRPr lang="en-ZA" dirty="0"/>
          </a:p>
          <a:p>
            <a:r>
              <a:rPr lang="en-GB" dirty="0" smtClean="0"/>
              <a:t>Strategic </a:t>
            </a:r>
            <a:r>
              <a:rPr lang="en-GB" dirty="0"/>
              <a:t>Objectives </a:t>
            </a:r>
            <a:endParaRPr lang="en-GB" dirty="0" smtClean="0"/>
          </a:p>
          <a:p>
            <a:r>
              <a:rPr lang="en-GB" dirty="0" smtClean="0"/>
              <a:t>Prioritization of Objectives</a:t>
            </a:r>
          </a:p>
          <a:p>
            <a:r>
              <a:rPr lang="en-GB" dirty="0" smtClean="0"/>
              <a:t>Development </a:t>
            </a:r>
            <a:r>
              <a:rPr lang="en-GB" dirty="0"/>
              <a:t>Strategies </a:t>
            </a:r>
            <a:endParaRPr lang="en-ZA" dirty="0"/>
          </a:p>
          <a:p>
            <a:r>
              <a:rPr lang="en-ZA" dirty="0" smtClean="0"/>
              <a:t>Projects</a:t>
            </a:r>
          </a:p>
          <a:p>
            <a:r>
              <a:rPr lang="en-US" dirty="0" smtClean="0"/>
              <a:t>Integration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4158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vision of the Ubuntu Municipality is “We, Ubuntu Municipality, commit ourselves to be developmental and economically viable, to ensure a better life for all”</a:t>
            </a:r>
            <a:endParaRPr lang="en-ZA" dirty="0"/>
          </a:p>
          <a:p>
            <a:pPr marL="0" indent="0">
              <a:buNone/>
            </a:pP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87278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Mission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8863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  </a:t>
            </a:r>
            <a:r>
              <a:rPr lang="en-GB" sz="3400" dirty="0" smtClean="0"/>
              <a:t>We </a:t>
            </a:r>
            <a:r>
              <a:rPr lang="en-GB" sz="3400" dirty="0"/>
              <a:t>strive to achieve -</a:t>
            </a:r>
            <a:endParaRPr lang="en-ZA" sz="3400" dirty="0"/>
          </a:p>
          <a:p>
            <a:pPr marL="0" indent="0">
              <a:buNone/>
            </a:pPr>
            <a:r>
              <a:rPr lang="en-GB" sz="3400" dirty="0"/>
              <a:t> </a:t>
            </a:r>
            <a:endParaRPr lang="en-ZA" sz="3400" dirty="0"/>
          </a:p>
          <a:p>
            <a:pPr lvl="0"/>
            <a:r>
              <a:rPr lang="en-ZA" sz="3400" dirty="0"/>
              <a:t>Effective and efficient service delivery;</a:t>
            </a:r>
          </a:p>
          <a:p>
            <a:pPr lvl="0"/>
            <a:r>
              <a:rPr lang="en-ZA" sz="3400" dirty="0"/>
              <a:t>optimal human and natural resource development;</a:t>
            </a:r>
          </a:p>
          <a:p>
            <a:pPr lvl="0"/>
            <a:r>
              <a:rPr lang="en-ZA" sz="3400" dirty="0"/>
              <a:t>local economic growth and development, job creation and poverty alleviation;</a:t>
            </a:r>
          </a:p>
          <a:p>
            <a:pPr lvl="0"/>
            <a:r>
              <a:rPr lang="en-ZA" sz="3400" dirty="0"/>
              <a:t>a vibrant tourism industry;</a:t>
            </a:r>
          </a:p>
          <a:p>
            <a:pPr lvl="0"/>
            <a:r>
              <a:rPr lang="en-ZA" sz="3400" dirty="0"/>
              <a:t>to participate in the fight to reduce the infection rate and lessen the impact of HIV/aids, alcohol abuse and other communicable diseases;</a:t>
            </a:r>
          </a:p>
          <a:p>
            <a:pPr lvl="0"/>
            <a:r>
              <a:rPr lang="en-ZA" sz="3400" dirty="0"/>
              <a:t>a safe, secure and community friendly environment and</a:t>
            </a:r>
          </a:p>
          <a:p>
            <a:pPr lvl="0"/>
            <a:r>
              <a:rPr lang="en-ZA" sz="3400" dirty="0"/>
              <a:t>to ensure sound and sustainable management of Financial and Fiscal affairs of the Municipality.</a:t>
            </a:r>
          </a:p>
          <a:p>
            <a:pPr marL="0" indent="0">
              <a:buNone/>
            </a:pPr>
            <a:r>
              <a:rPr lang="en-GB" sz="3400" dirty="0"/>
              <a:t> </a:t>
            </a:r>
            <a:endParaRPr lang="en-ZA" sz="3400" dirty="0"/>
          </a:p>
          <a:p>
            <a:pPr marL="0" indent="0">
              <a:buNone/>
            </a:pPr>
            <a:r>
              <a:rPr lang="en-GB" sz="3400" dirty="0"/>
              <a:t> </a:t>
            </a:r>
            <a:r>
              <a:rPr lang="en-GB" sz="3400" dirty="0" smtClean="0"/>
              <a:t>        Corporate </a:t>
            </a:r>
            <a:r>
              <a:rPr lang="en-GB" sz="3400" dirty="0"/>
              <a:t>Values and Culture:</a:t>
            </a:r>
            <a:endParaRPr lang="en-ZA" sz="3400" dirty="0"/>
          </a:p>
          <a:p>
            <a:pPr marL="0" indent="0">
              <a:buNone/>
            </a:pPr>
            <a:endParaRPr lang="en-ZA" sz="3400" dirty="0"/>
          </a:p>
          <a:p>
            <a:pPr lvl="0"/>
            <a:r>
              <a:rPr lang="en-ZA" sz="3400" dirty="0"/>
              <a:t>Driven by the aspirations of our people, we will respect and uphold the constitution of the Republic of South Africa and , to this end, observe human rights and participate in co-operative governance.</a:t>
            </a:r>
          </a:p>
          <a:p>
            <a:pPr lvl="0"/>
            <a:r>
              <a:rPr lang="en-ZA" sz="3400" dirty="0"/>
              <a:t>We subscribe to the principles of Batho Pele and total quality management.</a:t>
            </a:r>
          </a:p>
          <a:p>
            <a:pPr lvl="0"/>
            <a:r>
              <a:rPr lang="en-ZA" sz="3400" dirty="0"/>
              <a:t>We commit ourselves to the Codes of Conduct for councillors and officials in the Municipal Systems Act and to the principles of sound financial management.</a:t>
            </a:r>
          </a:p>
          <a:p>
            <a:pPr lvl="0"/>
            <a:r>
              <a:rPr lang="en-ZA" sz="3400" dirty="0"/>
              <a:t>We believe in integrity in the relations with all our stakeholders.</a:t>
            </a:r>
          </a:p>
          <a:p>
            <a:pPr lvl="0"/>
            <a:r>
              <a:rPr lang="en-ZA" sz="3400" dirty="0"/>
              <a:t>We commit ourselves to a corruption free municipality.</a:t>
            </a:r>
          </a:p>
          <a:p>
            <a:r>
              <a:rPr lang="en-GB" sz="3400" dirty="0"/>
              <a:t>We endorse a “people-driven” approach and, to this end, commit ourselves to ensuring public participation in local government</a:t>
            </a:r>
            <a:endParaRPr lang="en-ZA" sz="3400" dirty="0"/>
          </a:p>
        </p:txBody>
      </p:sp>
    </p:spTree>
    <p:extLst>
      <p:ext uri="{BB962C8B-B14F-4D97-AF65-F5344CB8AC3E}">
        <p14:creationId xmlns:p14="http://schemas.microsoft.com/office/powerpoint/2010/main" val="116595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>Strategic Objectives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70000" lnSpcReduction="20000"/>
          </a:bodyPr>
          <a:lstStyle/>
          <a:p>
            <a:r>
              <a:rPr lang="en-ZA" b="1" dirty="0"/>
              <a:t>Basic Service Delivery </a:t>
            </a:r>
            <a:endParaRPr lang="en-ZA" dirty="0"/>
          </a:p>
          <a:p>
            <a:pPr lvl="0"/>
            <a:r>
              <a:rPr lang="en-ZA" dirty="0"/>
              <a:t>The finalization of a comprehensive zoning scheme and town plan for towns within its jurisdiction.</a:t>
            </a:r>
          </a:p>
          <a:p>
            <a:pPr lvl="0"/>
            <a:r>
              <a:rPr lang="en-ZA" dirty="0"/>
              <a:t>Council must develop a policy on change o status of emerging farmers </a:t>
            </a:r>
          </a:p>
          <a:p>
            <a:pPr lvl="0"/>
            <a:r>
              <a:rPr lang="en-ZA" dirty="0"/>
              <a:t>The integration of racially divided suburbs.</a:t>
            </a:r>
          </a:p>
          <a:p>
            <a:pPr lvl="0"/>
            <a:r>
              <a:rPr lang="en-ZA" dirty="0"/>
              <a:t>The acquisition of more land for livestock farming and for irrigation purposes within the jurisdiction area of the Ubuntu Municipality.</a:t>
            </a:r>
          </a:p>
          <a:p>
            <a:pPr lvl="0"/>
            <a:r>
              <a:rPr lang="en-ZA" dirty="0"/>
              <a:t>The revision of the councils policy on the tariff for emerging farmers on the  commonage </a:t>
            </a:r>
          </a:p>
          <a:p>
            <a:pPr lvl="0"/>
            <a:r>
              <a:rPr lang="en-ZA" dirty="0"/>
              <a:t>A policy need to be drafted to distinguish when a emerging farmer becomes a commercial farmer</a:t>
            </a:r>
          </a:p>
          <a:p>
            <a:pPr lvl="0"/>
            <a:r>
              <a:rPr lang="en-ZA" dirty="0"/>
              <a:t> Drilling and equipping of boreholes at Victoria West.</a:t>
            </a:r>
          </a:p>
          <a:p>
            <a:pPr lvl="0"/>
            <a:r>
              <a:rPr lang="en-ZA" dirty="0"/>
              <a:t>To develop more or new entrance  to Masinyusane</a:t>
            </a:r>
          </a:p>
          <a:p>
            <a:pPr lvl="0"/>
            <a:r>
              <a:rPr lang="en-ZA" dirty="0"/>
              <a:t>Give notice to private borehole owners to register their boreholes with the Municipality and DWA</a:t>
            </a:r>
          </a:p>
          <a:p>
            <a:pPr lvl="0"/>
            <a:r>
              <a:rPr lang="en-ZA" dirty="0"/>
              <a:t>To build structure to collect  garden garbage in informal settlements</a:t>
            </a:r>
          </a:p>
          <a:p>
            <a:pPr lvl="0"/>
            <a:r>
              <a:rPr lang="en-ZA" dirty="0"/>
              <a:t>To do township beautification  (Community greening)</a:t>
            </a:r>
          </a:p>
          <a:p>
            <a:pPr lvl="0"/>
            <a:r>
              <a:rPr lang="en-ZA" dirty="0"/>
              <a:t>To install streetlights along the N12.</a:t>
            </a:r>
          </a:p>
          <a:p>
            <a:pPr lvl="0"/>
            <a:r>
              <a:rPr lang="en-ZA" dirty="0"/>
              <a:t>To extend the pavements on the N12</a:t>
            </a:r>
          </a:p>
          <a:p>
            <a:r>
              <a:rPr lang="en-GB" dirty="0"/>
              <a:t>Upgrading and building of reservoirs at Richmond, Victoria West and Loxtion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34223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77500" lnSpcReduction="20000"/>
          </a:bodyPr>
          <a:lstStyle/>
          <a:p>
            <a:pPr lvl="0"/>
            <a:endParaRPr lang="en-ZA" dirty="0" smtClean="0"/>
          </a:p>
          <a:p>
            <a:pPr lvl="0"/>
            <a:r>
              <a:rPr lang="en-ZA" dirty="0" smtClean="0"/>
              <a:t>Installation </a:t>
            </a:r>
            <a:r>
              <a:rPr lang="en-ZA" dirty="0"/>
              <a:t>of water softeners in the above three towns.</a:t>
            </a:r>
          </a:p>
          <a:p>
            <a:pPr lvl="0"/>
            <a:r>
              <a:rPr lang="en-ZA" dirty="0"/>
              <a:t>Replacement of water meters and water networks in all towns.</a:t>
            </a:r>
          </a:p>
          <a:p>
            <a:pPr lvl="0"/>
            <a:r>
              <a:rPr lang="en-ZA" dirty="0"/>
              <a:t>Provision of 1820 houses over a period of 5 years.</a:t>
            </a:r>
          </a:p>
          <a:p>
            <a:pPr lvl="0"/>
            <a:r>
              <a:rPr lang="en-ZA" dirty="0"/>
              <a:t>Survey 2000 </a:t>
            </a:r>
            <a:r>
              <a:rPr lang="en-ZA" dirty="0" smtClean="0"/>
              <a:t>(</a:t>
            </a:r>
            <a:r>
              <a:rPr lang="en-ZA" dirty="0"/>
              <a:t>stands, plot).</a:t>
            </a:r>
          </a:p>
          <a:p>
            <a:pPr lvl="0"/>
            <a:r>
              <a:rPr lang="en-ZA" dirty="0"/>
              <a:t>Completion of a feasibility study regarding public transport in all towns.</a:t>
            </a:r>
          </a:p>
          <a:p>
            <a:pPr lvl="0"/>
            <a:r>
              <a:rPr lang="en-ZA" dirty="0"/>
              <a:t>Upgrading of access roads into the Ubuntu region.</a:t>
            </a:r>
          </a:p>
          <a:p>
            <a:pPr lvl="0"/>
            <a:r>
              <a:rPr lang="en-ZA" dirty="0"/>
              <a:t>Upgrading of drainage in all towns.</a:t>
            </a:r>
          </a:p>
          <a:p>
            <a:pPr lvl="0"/>
            <a:r>
              <a:rPr lang="en-ZA" dirty="0"/>
              <a:t>Removal or upgrading of the sewerage pump station at Victoria West.</a:t>
            </a:r>
          </a:p>
          <a:p>
            <a:pPr lvl="0"/>
            <a:r>
              <a:rPr lang="en-ZA" dirty="0"/>
              <a:t>Upgrading of oxidation dams at Victoria West, Loxton and Richmond.</a:t>
            </a:r>
          </a:p>
          <a:p>
            <a:pPr lvl="0"/>
            <a:r>
              <a:rPr lang="en-ZA" dirty="0"/>
              <a:t>Provision of external dumping sites in above towns.</a:t>
            </a:r>
          </a:p>
          <a:p>
            <a:pPr lvl="0"/>
            <a:r>
              <a:rPr lang="en-ZA" dirty="0"/>
              <a:t>Purchase of dustbins for all towns.</a:t>
            </a:r>
          </a:p>
          <a:p>
            <a:pPr lvl="0"/>
            <a:r>
              <a:rPr lang="en-ZA" dirty="0"/>
              <a:t>Area lighting in all towns with additional street lighting.</a:t>
            </a:r>
          </a:p>
          <a:p>
            <a:pPr lvl="0"/>
            <a:r>
              <a:rPr lang="en-ZA" dirty="0"/>
              <a:t>Upgrading of high-voltage wire at Victoria West.</a:t>
            </a:r>
          </a:p>
          <a:p>
            <a:pPr lvl="0"/>
            <a:r>
              <a:rPr lang="en-ZA" dirty="0"/>
              <a:t>Upgrading of telemetric system.</a:t>
            </a:r>
          </a:p>
          <a:p>
            <a:pPr lvl="0"/>
            <a:r>
              <a:rPr lang="en-ZA" dirty="0"/>
              <a:t>Replace old electricity pre-paid meters.</a:t>
            </a:r>
          </a:p>
          <a:p>
            <a:pPr lvl="0"/>
            <a:r>
              <a:rPr lang="en-ZA" dirty="0"/>
              <a:t>In stall prepaid water meters for households </a:t>
            </a:r>
          </a:p>
          <a:p>
            <a:r>
              <a:rPr lang="en-GB" dirty="0"/>
              <a:t>Build houses next to the Central Business District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41344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</TotalTime>
  <Words>1469</Words>
  <Application>Microsoft Office PowerPoint</Application>
  <PresentationFormat>On-screen Show (4:3)</PresentationFormat>
  <Paragraphs>296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IDP Presentation to Ubuntu Municipal Council </vt:lpstr>
      <vt:lpstr>   BACKGROUND</vt:lpstr>
      <vt:lpstr>Reason for the IDP</vt:lpstr>
      <vt:lpstr>            OUTCOMES OF THE IDP </vt:lpstr>
      <vt:lpstr>FORMAT OF THE IDP </vt:lpstr>
      <vt:lpstr>Vision </vt:lpstr>
      <vt:lpstr>Mission</vt:lpstr>
      <vt:lpstr>  Strategic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Prioritization of Objectives </vt:lpstr>
      <vt:lpstr> Development Strategies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Projects </vt:lpstr>
      <vt:lpstr>INTEGRATION</vt:lpstr>
      <vt:lpstr>END </vt:lpstr>
    </vt:vector>
  </TitlesOfParts>
  <Company>UBUNTU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IDP Presentation to Ubuntu Municipal Council </dc:title>
  <dc:creator>Hendri</dc:creator>
  <cp:lastModifiedBy>Hendri</cp:lastModifiedBy>
  <cp:revision>11</cp:revision>
  <cp:lastPrinted>2013-04-19T06:46:29Z</cp:lastPrinted>
  <dcterms:created xsi:type="dcterms:W3CDTF">2013-04-18T14:33:25Z</dcterms:created>
  <dcterms:modified xsi:type="dcterms:W3CDTF">2013-04-19T07:34:18Z</dcterms:modified>
</cp:coreProperties>
</file>